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87" r:id="rId2"/>
  </p:sldMasterIdLst>
  <p:notesMasterIdLst>
    <p:notesMasterId r:id="rId29"/>
  </p:notesMasterIdLst>
  <p:sldIdLst>
    <p:sldId id="287" r:id="rId3"/>
    <p:sldId id="331" r:id="rId4"/>
    <p:sldId id="268" r:id="rId5"/>
    <p:sldId id="259" r:id="rId6"/>
    <p:sldId id="267" r:id="rId7"/>
    <p:sldId id="315" r:id="rId8"/>
    <p:sldId id="319" r:id="rId9"/>
    <p:sldId id="314" r:id="rId10"/>
    <p:sldId id="261" r:id="rId11"/>
    <p:sldId id="298" r:id="rId12"/>
    <p:sldId id="302" r:id="rId13"/>
    <p:sldId id="322" r:id="rId14"/>
    <p:sldId id="294" r:id="rId15"/>
    <p:sldId id="324" r:id="rId16"/>
    <p:sldId id="295" r:id="rId17"/>
    <p:sldId id="303" r:id="rId18"/>
    <p:sldId id="326" r:id="rId19"/>
    <p:sldId id="327" r:id="rId20"/>
    <p:sldId id="307" r:id="rId21"/>
    <p:sldId id="320" r:id="rId22"/>
    <p:sldId id="328" r:id="rId23"/>
    <p:sldId id="329" r:id="rId24"/>
    <p:sldId id="330" r:id="rId25"/>
    <p:sldId id="257" r:id="rId26"/>
    <p:sldId id="262" r:id="rId27"/>
    <p:sldId id="29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pple 1" initials="" lastIdx="6" clrIdx="0"/>
  <p:cmAuthor id="1" name="L Bruns" initials="" lastIdx="10" clrIdx="1"/>
  <p:cmAuthor id="2" name="Selam" initials="SE" lastIdx="1" clrIdx="2">
    <p:extLst>
      <p:ext uri="{19B8F6BF-5375-455C-9EA6-DF929625EA0E}">
        <p15:presenceInfo xmlns:p15="http://schemas.microsoft.com/office/powerpoint/2012/main" userId="Selam" providerId="None"/>
      </p:ext>
    </p:extLst>
  </p:cmAuthor>
  <p:cmAuthor id="3" name="Alan Schooley" initials="AS" lastIdx="2" clrIdx="3">
    <p:extLst>
      <p:ext uri="{19B8F6BF-5375-455C-9EA6-DF929625EA0E}">
        <p15:presenceInfo xmlns:p15="http://schemas.microsoft.com/office/powerpoint/2012/main" userId="9396e980e6956b82" providerId="Windows Live"/>
      </p:ext>
    </p:extLst>
  </p:cmAuthor>
  <p:cmAuthor id="4" name="Mackenzie" initials="M" lastIdx="5" clrIdx="4">
    <p:extLst>
      <p:ext uri="{19B8F6BF-5375-455C-9EA6-DF929625EA0E}">
        <p15:presenceInfo xmlns:p15="http://schemas.microsoft.com/office/powerpoint/2012/main" userId="Mackenz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00"/>
    <p:restoredTop sz="94694"/>
  </p:normalViewPr>
  <p:slideViewPr>
    <p:cSldViewPr snapToGrid="0" snapToObjects="1">
      <p:cViewPr varScale="1">
        <p:scale>
          <a:sx n="83" d="100"/>
          <a:sy n="83" d="100"/>
        </p:scale>
        <p:origin x="108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8-07-10T14:49:28.483" idx="5">
    <p:pos x="10" y="-75"/>
    <p:text>Why USAID logo</p:text>
    <p:extLst mod="1"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5230-E3E6-9743-8A07-9BDF03BC2307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94652-2BD8-D343-A671-16CAAE71F6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6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30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Pregnant women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Known or newly diagnosed HIV status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plan to leave the area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significant developmental delay at six weeks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Consent given</a:t>
            </a:r>
          </a:p>
          <a:p>
            <a:endParaRPr lang="en-US" dirty="0"/>
          </a:p>
          <a:p>
            <a:r>
              <a:rPr lang="en-US" dirty="0"/>
              <a:t>Mothers were assessed for eligibility at ANC and maternity, those that fulfil the criteria were invited to participate and appointed to come at 6-8 weeks.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80A0E-AD65-4577-B8BF-01BF6F907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47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92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Out of place and maybe not useful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ED16D-3092-9A48-9EA9-5805271A0C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2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75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94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???? Do we keep this slide???? The ECD not on the dock phrase and the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removed as doesn’t add much to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7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notes , but no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44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investing in the child’s early years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92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4652-2BD8-D343-A671-16CAAE71F62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5B573-AFFB-AF4A-A4F0-FD6808B54B5B}" type="datetimeFigureOut">
              <a:rPr lang="en-US"/>
              <a:pPr>
                <a:defRPr/>
              </a:pPr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226E5-BCEC-504C-BFAF-3EFD86039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16EF-FD64-4DBA-B910-3E8AFEC7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7E88C-515F-4C4C-9C48-33437512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F308A-C621-494A-8198-25B5A268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400AB-5F35-4ADE-8DA1-6126129B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557582-102C-420B-A0CB-E3021402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3CDF0-01FD-41D1-9889-ADE6EE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B0D9F-3A47-433F-A33E-C6892A01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7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C7B90-6FCF-4AB1-BD8F-97A2CF16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FE73D-C4BA-45B6-9A67-9813C654B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92EA2-0788-4C0E-A3AB-5C14DB0A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2C227-6648-4AF8-831D-B5D5FD75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2D319-2646-4F59-99C4-30F6FF29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98D72-291F-4D37-9E33-9C6B2E45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80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D5B0A-B859-4F5F-A205-7E3136A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27AD4-FE8F-41AA-A82C-3F4861718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8B683-9A79-49F8-8522-5C4C1E720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E7345-3ECD-4FF1-94E8-CA24B3D4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F87F8-9301-47D3-8616-1592B1AD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55F55-A20D-47FA-95CB-50747719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2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65414-E9C5-4A19-B30F-16218F86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898A86-1234-40F3-9E12-2DC5ADECE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F080B-3C49-47CE-9465-8F8E3603C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6DF52-CA56-4851-AFE9-96D21842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A267-7CBF-46E0-9B1C-A8733291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7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536C9-4EB1-4868-9F42-EE565152C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369EC-386E-4898-A5D7-1F927C1BC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0B489-8757-4015-99AA-EB30DC50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47C14-088F-4028-87FD-77E9D631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6346-7E19-4A2D-8ECE-EAD9481A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0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0D79E-5C2F-F648-B733-E0F33FB2ECD3}" type="datetimeFigureOut">
              <a:rPr lang="en-US"/>
              <a:pPr>
                <a:defRPr/>
              </a:pPr>
              <a:t>7/21/2018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44DF-6DE6-AB49-9464-3F560CBBE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2FA2-7612-AA4D-AF32-30A6E9474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7AC41-ADAD-B04C-BBC2-C86B247B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F4C-98C1-D647-BCFB-4545DFE2A3B4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904CA-0AFF-FB47-AF92-DC0107AC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32AB4-741D-C944-951A-58FDEBB2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BF75D-9DFD-5040-AF63-A9A722B34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0CF-6F1C-4B5C-BE91-D31BB246F5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AC95E-2151-468A-AA48-CB0435C23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1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CC27-FED0-4A2F-B6FF-3478D6BBF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9AF00-FE10-4496-8A42-CE16E55E7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EBE17-15A0-4217-A4DE-C58D661DE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29A48-3987-4F53-A1EB-0C93B317C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E9E09-9841-429B-8D11-6FEB4737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3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4D8B-304E-4800-880B-3A4B0939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CBF5-8549-4ADD-9CA5-2759D7B7A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D3409-C8FC-42DB-816B-54100A5C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EE25D-0C5F-430D-B04F-ACF2FE83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D45D2-FE67-4424-96D2-437AF38B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283C-916C-423B-B733-DA89B440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09D1D-A0DB-4FA4-81CF-8F341D41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F9967-32C6-4A5E-840C-34656D3A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F0EC4-2FB8-43F0-91A1-6846B343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4CB84-C0EC-4344-8A2A-243D9B99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1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47C9-EA34-498A-9F04-775EB96B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DEBAA-85B4-45F7-9433-1D79A6AB5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FC4E7-F6A2-4E54-89A2-B34D80D9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A9AAA-CA02-4D68-A18E-83FCB94C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55996-F230-4F71-B8A6-0ADCB909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A2672-DFB0-4BE4-94AE-E8C05149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14DD-A416-4BFC-BFFB-5D06CBE6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F96BA-43E6-443F-99B8-39B133217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4D0B2-5D0B-4508-ABB3-5FC331792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70650-F521-48D7-A034-7D986E349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9FB62-164E-427E-BBF5-302CE0A95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52F7C-C926-4013-9292-5DCD6938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FFAE20-B607-4A2F-8D68-ABDB16E5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F66050-C546-45FB-B21E-5C251578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5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7DD81-261E-D34D-8366-757000CADB10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7/21/2018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BEF6B0-365B-5542-B2E0-C2D18971B49A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1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0" r:id="rId3"/>
    <p:sldLayoutId id="2147483701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D715E6-8EFA-4178-9AEF-706EE55E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514F1-7F03-491C-80BB-CF3097762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B302-96B9-4EFD-A0DE-7892BA3FE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77FCC-3989-4F5E-9F6A-AE87865DCE4A}" type="datetimeFigureOut">
              <a:rPr lang="en-US" smtClean="0"/>
              <a:t>7/21/2018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E7-7A7F-4206-89E6-84B9D210A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AC18C-F2CE-46C8-9777-A16E8429F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1D41C-ED1A-41B3-944E-4C6F23F1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6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49" y="3524250"/>
            <a:ext cx="8926783" cy="1997499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ECD: Lessons from an HIV Care and</a:t>
            </a:r>
            <a:br>
              <a:rPr lang="en-US" dirty="0"/>
            </a:br>
            <a:r>
              <a:rPr lang="en-US" dirty="0"/>
              <a:t>Treatment Partner</a:t>
            </a:r>
            <a:br>
              <a:rPr lang="en-US" dirty="0"/>
            </a:br>
            <a:r>
              <a:rPr lang="en-US" sz="2400" dirty="0"/>
              <a:t>Evelyn Udedi and Alan Schooley, MD</a:t>
            </a:r>
            <a:br>
              <a:rPr lang="en-US" sz="2400" dirty="0"/>
            </a:br>
            <a:r>
              <a:rPr lang="en-US" sz="2400" dirty="0"/>
              <a:t>July 22, 2018</a:t>
            </a:r>
            <a:r>
              <a:rPr lang="en-US" dirty="0">
                <a:cs typeface="Abadi MT Condensed Light"/>
              </a:rPr>
              <a:t/>
            </a:r>
            <a:br>
              <a:rPr lang="en-US" dirty="0">
                <a:cs typeface="Abadi MT Condensed Light"/>
              </a:rPr>
            </a:br>
            <a:endParaRPr lang="en-US" dirty="0">
              <a:cs typeface="Abadi MT Condensed Light"/>
            </a:endParaRPr>
          </a:p>
        </p:txBody>
      </p:sp>
      <p:pic>
        <p:nvPicPr>
          <p:cNvPr id="6" name="Picture 5" descr="institute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614" y="5734610"/>
            <a:ext cx="833895" cy="950460"/>
          </a:xfrm>
          <a:prstGeom prst="rect">
            <a:avLst/>
          </a:prstGeom>
          <a:noFill/>
          <a:ln w="571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0" y="5617532"/>
            <a:ext cx="1075554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f\Pictures\personal\HILTON.jp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93" y="5478808"/>
            <a:ext cx="1078496" cy="123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93" y="495300"/>
            <a:ext cx="4038600" cy="3028950"/>
          </a:xfrm>
          <a:solidFill>
            <a:schemeClr val="tx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30" y="5578618"/>
            <a:ext cx="2255725" cy="11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481EE-11DD-6E4B-B488-33D2A7430A66}"/>
              </a:ext>
            </a:extLst>
          </p:cNvPr>
          <p:cNvSpPr txBox="1"/>
          <p:nvPr/>
        </p:nvSpPr>
        <p:spPr>
          <a:xfrm>
            <a:off x="571500" y="495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2134DF-12D2-B546-910C-691120A9F5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9" y="160383"/>
            <a:ext cx="2413514" cy="78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0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612-D1F4-4ACC-A273-510E3512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prstClr val="black"/>
                </a:solidFill>
              </a:rPr>
              <a:t>Early Childhood Development in Malawi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AA2A-25D5-4936-AA33-91CE96DA5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3" y="1600200"/>
            <a:ext cx="8719457" cy="4525963"/>
          </a:xfrm>
        </p:spPr>
        <p:txBody>
          <a:bodyPr/>
          <a:lstStyle/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Malawi’s Strategic Plan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Aims to facilitate the implementation of the National ECD policy by providing adequate care, support and protection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approaches for providing ECD: 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Multi-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sectoral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approach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Lifecycle approach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- Human rights based</a:t>
            </a:r>
            <a:endParaRPr lang="en-GB" sz="2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3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6" y="3208606"/>
            <a:ext cx="8926783" cy="2511792"/>
          </a:xfrm>
        </p:spPr>
        <p:txBody>
          <a:bodyPr/>
          <a:lstStyle/>
          <a:p>
            <a:r>
              <a:rPr lang="en-US" sz="3100" dirty="0">
                <a:cs typeface="Abadi MT Condensed Light"/>
              </a:rPr>
              <a:t> </a:t>
            </a:r>
            <a:r>
              <a:rPr lang="en-US" sz="3600" dirty="0">
                <a:cs typeface="Abadi MT Condensed Light"/>
              </a:rPr>
              <a:t>Integrating</a:t>
            </a:r>
            <a:r>
              <a:rPr lang="en-US" sz="3100" dirty="0">
                <a:cs typeface="Abadi MT Condensed Light"/>
              </a:rPr>
              <a:t> Early Childhood Development into </a:t>
            </a:r>
            <a:br>
              <a:rPr lang="en-US" sz="3100" dirty="0">
                <a:cs typeface="Abadi MT Condensed Light"/>
              </a:rPr>
            </a:br>
            <a:r>
              <a:rPr lang="en-US" sz="3100" dirty="0">
                <a:cs typeface="Abadi MT Condensed Light"/>
              </a:rPr>
              <a:t>Option B+ in Malawi </a:t>
            </a:r>
            <a:br>
              <a:rPr lang="en-US" sz="3100" dirty="0">
                <a:cs typeface="Abadi MT Condensed Light"/>
              </a:rPr>
            </a:br>
            <a:endParaRPr lang="en-US" sz="2500" dirty="0">
              <a:cs typeface="Abadi MT Condensed Light"/>
            </a:endParaRPr>
          </a:p>
        </p:txBody>
      </p:sp>
      <p:pic>
        <p:nvPicPr>
          <p:cNvPr id="11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49" y="506615"/>
            <a:ext cx="4038600" cy="3028950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7459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BACKGROUND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WOMEN LIVING WITH HIV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200" dirty="0"/>
              <a:t>Encounter multiple vulnerabilities</a:t>
            </a:r>
          </a:p>
          <a:p>
            <a:r>
              <a:rPr lang="en-US" sz="2200" dirty="0"/>
              <a:t>Adherence to ART</a:t>
            </a:r>
          </a:p>
          <a:p>
            <a:r>
              <a:rPr lang="en-US" sz="2200" dirty="0"/>
              <a:t>Early identification</a:t>
            </a:r>
          </a:p>
          <a:p>
            <a:r>
              <a:rPr lang="en-US" sz="2200" dirty="0"/>
              <a:t>Quality of life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EXPOSED INFANTS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200" dirty="0"/>
              <a:t>Equally vulnerable</a:t>
            </a:r>
          </a:p>
          <a:p>
            <a:r>
              <a:rPr lang="en-US" sz="2200" dirty="0"/>
              <a:t>Early identification</a:t>
            </a:r>
          </a:p>
          <a:p>
            <a:r>
              <a:rPr lang="en-US" sz="2200" dirty="0"/>
              <a:t>Retention in ART program</a:t>
            </a:r>
          </a:p>
          <a:p>
            <a:r>
              <a:rPr lang="en-US" sz="2200" dirty="0"/>
              <a:t>Development and growth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8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  <a:cs typeface="Calibri" pitchFamily="34" charset="0"/>
              </a:rPr>
              <a:t>PROJECT 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49859"/>
            <a:ext cx="8066015" cy="4555323"/>
          </a:xfrm>
          <a:noFill/>
        </p:spPr>
        <p:txBody>
          <a:bodyPr/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Integrate ECD skills within the HIV clinics for Option B+ mothers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Determine whether the ECD interventions enhance retention in care for women living with HIV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Evaluate the feasibility and sustainability of engaging community volunteers to implement ECD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86740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42EE-D62A-47D7-AF87-97C8A53D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312965"/>
            <a:ext cx="7886700" cy="67354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Calibri" pitchFamily="34" charset="0"/>
                <a:cs typeface="Calibri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1A491-9B62-4ABF-8D6E-946B356B1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43" y="1201568"/>
            <a:ext cx="5586184" cy="5343467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Pilot program conducted in 2  district hospitals with Option B+ mothers and their infants aged 6 to 8 weeks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Recruited from March to December 2016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Data on important HIV &amp; ECD variables were collected at enrolment and at the end of the program 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ECD skills sessions conducted for 9 consecutive months on days that coincided with routine mother-infant pairs ART appointments 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Using the Care for Child Development Curriculum (WHO/UNICEF)</a:t>
            </a:r>
          </a:p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Interactive (demonstrating play, stimulation and communication)</a:t>
            </a:r>
          </a:p>
          <a:p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26" y="1"/>
            <a:ext cx="3389374" cy="2542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26" y="3867912"/>
            <a:ext cx="338937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-51063"/>
            <a:ext cx="8229600" cy="931164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  <a:cs typeface="Calibri" pitchFamily="34" charset="0"/>
              </a:rPr>
              <a:t>RESULTS – Phase 1</a:t>
            </a:r>
            <a:endParaRPr lang="en-GB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855" y="829038"/>
            <a:ext cx="4735287" cy="5980838"/>
          </a:xfrm>
        </p:spPr>
        <p:txBody>
          <a:bodyPr/>
          <a:lstStyle/>
          <a:p>
            <a:pPr marL="411480" lvl="0" defTabSz="914400" eaLnBrk="1" fontAlgn="auto" hangingPunct="1">
              <a:spcBef>
                <a:spcPts val="700"/>
              </a:spcBef>
              <a:spcAft>
                <a:spcPts val="0"/>
              </a:spcAft>
              <a:buSzPct val="85000"/>
              <a:buFont typeface="Arial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Of the 149 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Option B+ mothers enrolled in the program, 114 (77%) graduated </a:t>
            </a:r>
          </a:p>
          <a:p>
            <a:pPr marL="411480" lvl="0" defTabSz="914400" eaLnBrk="1" fontAlgn="auto" hangingPunct="1">
              <a:spcBef>
                <a:spcPts val="700"/>
              </a:spcBef>
              <a:spcAft>
                <a:spcPts val="0"/>
              </a:spcAft>
              <a:buSzPct val="85000"/>
              <a:buFont typeface="Arial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96 (84%)</a:t>
            </a:r>
            <a:r>
              <a:rPr lang="en-US" sz="2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of enrolled MIPs attended all </a:t>
            </a:r>
            <a:r>
              <a:rPr lang="en-US" sz="2200" u="sng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&gt; </a:t>
            </a:r>
            <a:r>
              <a:rPr lang="en-US" sz="2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8 of the 9 sessions</a:t>
            </a:r>
          </a:p>
          <a:p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Trained volunteers led two cohorts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r>
              <a:rPr lang="en-US" sz="22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95%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of interviewed graduate mothers reported improved ECD skills after participating in the program </a:t>
            </a:r>
          </a:p>
          <a:p>
            <a:pPr lvl="0"/>
            <a:r>
              <a:rPr lang="en-GB" sz="2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Exit home visits showed &gt;90% of infants had appropriate stimulation and communication from care-givers at home</a:t>
            </a: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931164"/>
            <a:ext cx="4419599" cy="5820492"/>
          </a:xfrm>
        </p:spPr>
        <p:txBody>
          <a:bodyPr/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Of the </a:t>
            </a:r>
            <a:r>
              <a:rPr lang="en-US" sz="22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24% </a:t>
            </a:r>
            <a:r>
              <a:rPr lang="en-US" sz="2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infants having moderate developmental delays at initial assessment, 94% moved to normal at follow-up assessment</a:t>
            </a:r>
            <a:endParaRPr lang="en-US" sz="22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411480" lvl="0" defTabSz="914400" eaLnBrk="1" fontAlgn="auto" hangingPunct="1">
              <a:spcBef>
                <a:spcPts val="700"/>
              </a:spcBef>
              <a:spcAft>
                <a:spcPts val="0"/>
              </a:spcAft>
              <a:buSzPct val="85000"/>
              <a:buFont typeface="Arial" pitchFamily="34" charset="0"/>
              <a:buChar char="•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Mothers believed the intervention improved waiting time, ART services and allowed them to access multiple services at one visit</a:t>
            </a:r>
          </a:p>
          <a:p>
            <a:pPr marL="411480" lvl="0" defTabSz="914400" eaLnBrk="1" fontAlgn="auto" hangingPunct="1">
              <a:spcBef>
                <a:spcPts val="700"/>
              </a:spcBef>
              <a:spcAft>
                <a:spcPts val="0"/>
              </a:spcAft>
              <a:buSzPct val="85000"/>
              <a:buFont typeface="Arial" pitchFamily="34" charset="0"/>
              <a:buChar char="•"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90%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of 10 cohorts retained on ART 3 months post-graduation 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883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2327-8F9F-42B9-BB56-ACA792BC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24536"/>
            <a:ext cx="8229600" cy="1143000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Change in ECD related Variables at the End of the Program (Data from Home Visit and Questionnaire)</a:t>
            </a:r>
            <a:endParaRPr lang="en-US" sz="2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D698131-5349-4ECE-A838-057753AD7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481029"/>
              </p:ext>
            </p:extLst>
          </p:nvPr>
        </p:nvGraphicFramePr>
        <p:xfrm>
          <a:off x="381000" y="1178691"/>
          <a:ext cx="8098971" cy="5104564"/>
        </p:xfrm>
        <a:graphic>
          <a:graphicData uri="http://schemas.openxmlformats.org/drawingml/2006/table">
            <a:tbl>
              <a:tblPr firstRow="1" firstCol="1" bandRow="1"/>
              <a:tblGrid>
                <a:gridCol w="4124726">
                  <a:extLst>
                    <a:ext uri="{9D8B030D-6E8A-4147-A177-3AD203B41FA5}">
                      <a16:colId xmlns:a16="http://schemas.microsoft.com/office/drawing/2014/main" val="751319315"/>
                    </a:ext>
                  </a:extLst>
                </a:gridCol>
                <a:gridCol w="1460430">
                  <a:extLst>
                    <a:ext uri="{9D8B030D-6E8A-4147-A177-3AD203B41FA5}">
                      <a16:colId xmlns:a16="http://schemas.microsoft.com/office/drawing/2014/main" val="3544875838"/>
                    </a:ext>
                  </a:extLst>
                </a:gridCol>
                <a:gridCol w="2513815">
                  <a:extLst>
                    <a:ext uri="{9D8B030D-6E8A-4147-A177-3AD203B41FA5}">
                      <a16:colId xmlns:a16="http://schemas.microsoft.com/office/drawing/2014/main" val="2637005028"/>
                    </a:ext>
                  </a:extLst>
                </a:gridCol>
              </a:tblGrid>
              <a:tr h="61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   Variables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Baseline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Follow-up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808355"/>
                  </a:ext>
                </a:extLst>
              </a:tr>
              <a:tr h="61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Mother’s knowledge of ECD stages 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53%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93%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413569"/>
                  </a:ext>
                </a:extLst>
              </a:tr>
              <a:tr h="6932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Books available for the child in home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312571"/>
                  </a:ext>
                </a:extLst>
              </a:tr>
              <a:tr h="61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Homemade toys available in home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42.6%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17858"/>
                  </a:ext>
                </a:extLst>
              </a:tr>
              <a:tr h="61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Child plays with household objects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580657"/>
                  </a:ext>
                </a:extLst>
              </a:tr>
              <a:tr h="61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Reading books to the child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873367"/>
                  </a:ext>
                </a:extLst>
              </a:tr>
              <a:tr h="61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Telling stories to the child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227039"/>
                  </a:ext>
                </a:extLst>
              </a:tr>
              <a:tr h="619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Singing songs to the child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213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416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MINISTRY OF HEALTH SUPPORT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Integration in government and mission health facilities </a:t>
            </a:r>
          </a:p>
          <a:p>
            <a:r>
              <a:rPr lang="en-US" sz="2200" dirty="0"/>
              <a:t>Training on basic HIV care for mothers and infants attending clinics</a:t>
            </a:r>
          </a:p>
          <a:p>
            <a:r>
              <a:rPr lang="en-US" sz="2200" dirty="0"/>
              <a:t>Working with expert clients</a:t>
            </a:r>
          </a:p>
          <a:p>
            <a:r>
              <a:rPr lang="en-US" sz="2200" dirty="0"/>
              <a:t>Training  providers on ECD package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14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76390"/>
            <a:ext cx="8229600" cy="642257"/>
          </a:xfrm>
        </p:spPr>
        <p:txBody>
          <a:bodyPr/>
          <a:lstStyle/>
          <a:p>
            <a:r>
              <a:rPr lang="en-US" sz="3200" dirty="0">
                <a:cs typeface="Times New Roman" panose="02020603050405020304" pitchFamily="18" charset="0"/>
              </a:rPr>
              <a:t>LESSONS LEARNED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033272"/>
            <a:ext cx="8430768" cy="5755824"/>
          </a:xfrm>
        </p:spPr>
        <p:txBody>
          <a:bodyPr/>
          <a:lstStyle/>
          <a:p>
            <a:r>
              <a:rPr lang="en-US" sz="2400" dirty="0">
                <a:cs typeface="Times New Roman" panose="02020603050405020304" pitchFamily="18" charset="0"/>
              </a:rPr>
              <a:t>ECD/ Option B+ integration is feasible and  fits in well within government structures and creates an opportunity to address ECD and retention in ART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HIV positive mothers have shown interest and involvement, though mobility remains a challenge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ECD/ Option B+ integration results in improvement of caregiving, though male involvement remains minimal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Use of community volunteers </a:t>
            </a:r>
            <a:r>
              <a:rPr lang="en-US" sz="2400" b="1" dirty="0">
                <a:cs typeface="Times New Roman" panose="02020603050405020304" pitchFamily="18" charset="0"/>
              </a:rPr>
              <a:t>may be </a:t>
            </a:r>
            <a:r>
              <a:rPr lang="en-US" sz="2400" dirty="0">
                <a:cs typeface="Times New Roman" panose="02020603050405020304" pitchFamily="18" charset="0"/>
              </a:rPr>
              <a:t>a feasible solution to sustainability (ease of model; positive feedback)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Some vulnerabilities still exist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Inability to disclose status to close family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Burden of caring for extended family</a:t>
            </a:r>
          </a:p>
          <a:p>
            <a:pPr lvl="1"/>
            <a:r>
              <a:rPr lang="en-US" sz="2000" dirty="0">
                <a:cs typeface="Times New Roman" panose="02020603050405020304" pitchFamily="18" charset="0"/>
              </a:rPr>
              <a:t>Community level stigma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8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52C0-6307-8A41-AF55-A5EC5241106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Expert Client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0A06A-9D0E-1B4B-895D-4301049B7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22" y="2036135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22655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  <a:cs typeface="Calibri" pitchFamily="34" charset="0"/>
              </a:rPr>
              <a:t>CONFLICT</a:t>
            </a:r>
            <a:r>
              <a:rPr lang="en-US" sz="3200" dirty="0">
                <a:latin typeface="+mn-lt"/>
              </a:rPr>
              <a:t> OF INTEREST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736909" y="2830251"/>
            <a:ext cx="4024618" cy="1230021"/>
          </a:xfrm>
        </p:spPr>
        <p:txBody>
          <a:bodyPr>
            <a:normAutofit/>
          </a:bodyPr>
          <a:lstStyle/>
          <a:p>
            <a:r>
              <a:rPr lang="en-US" sz="2400" dirty="0"/>
              <a:t>We have no conflict of interest to declare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811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16D695-54AB-1A42-85F3-A5B4D8031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00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9E57-5F72-7B42-BADD-02331A78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MIP Clinics (Model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06B75-3459-264D-9745-87703DB54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Mother Infant Pair Clinics</a:t>
            </a:r>
          </a:p>
          <a:p>
            <a:pPr lvl="1"/>
            <a:r>
              <a:rPr lang="en-US" sz="2200" dirty="0"/>
              <a:t>Used to increase uptake of HIV related services.</a:t>
            </a:r>
          </a:p>
          <a:p>
            <a:pPr lvl="1"/>
            <a:r>
              <a:rPr lang="en-US" sz="2200" dirty="0"/>
              <a:t>PMTCT</a:t>
            </a:r>
          </a:p>
          <a:p>
            <a:pPr lvl="1"/>
            <a:r>
              <a:rPr lang="en-US" sz="2200" dirty="0"/>
              <a:t>DNA-PCR testing</a:t>
            </a:r>
          </a:p>
          <a:p>
            <a:pPr lvl="1"/>
            <a:r>
              <a:rPr lang="en-US" sz="2200" dirty="0"/>
              <a:t>Improvements in Retention in HIV care due to added service of ECD</a:t>
            </a:r>
          </a:p>
          <a:p>
            <a:pPr lvl="1"/>
            <a:r>
              <a:rPr lang="en-US" sz="2200" dirty="0"/>
              <a:t>Promoting play, communication and stimulation</a:t>
            </a:r>
          </a:p>
          <a:p>
            <a:pPr lvl="1"/>
            <a:r>
              <a:rPr lang="en-US" sz="2200" dirty="0"/>
              <a:t>Specific day once a month (reduces frequency of visits)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4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A8C1-A435-094F-8C0B-35CB3C20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ECD in the community (Model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9AD1D-9A28-CC4D-A2AB-0E5D4E600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Community norms needs to change if ECD is to be fully implemented.  Mothers need to teach other mothers.</a:t>
            </a:r>
          </a:p>
          <a:p>
            <a:r>
              <a:rPr lang="en-US" sz="2200" dirty="0"/>
              <a:t>Traditional Authorities need to push the agenda, but that can’t happen at a health facility</a:t>
            </a:r>
          </a:p>
          <a:p>
            <a:r>
              <a:rPr lang="en-US" sz="2200" dirty="0"/>
              <a:t>Use of existing community outreach clinics</a:t>
            </a:r>
          </a:p>
          <a:p>
            <a:r>
              <a:rPr lang="en-US" sz="2200" dirty="0"/>
              <a:t>Health Talks integrated ECD messaging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320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83A35-5832-F24F-B472-83FE8A426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Invites for community to come the facility (Model 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BBA4C-A8DC-0248-96CA-98ED38C49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Change Theory :</a:t>
            </a:r>
          </a:p>
          <a:p>
            <a:pPr lvl="1"/>
            <a:r>
              <a:rPr lang="en-US" sz="2200" dirty="0"/>
              <a:t>Health Centers are not only for when you are sick.</a:t>
            </a:r>
          </a:p>
          <a:p>
            <a:pPr lvl="1"/>
            <a:r>
              <a:rPr lang="en-US" sz="2200" dirty="0"/>
              <a:t>Also requires support from Traditional authorities to keep communities well informed</a:t>
            </a:r>
          </a:p>
          <a:p>
            <a:r>
              <a:rPr lang="en-US" sz="2200" dirty="0"/>
              <a:t>Men are late in accessing care</a:t>
            </a:r>
          </a:p>
          <a:p>
            <a:r>
              <a:rPr lang="en-US" sz="2200" dirty="0"/>
              <a:t>Need to create reasons for men to be in the clinic</a:t>
            </a:r>
          </a:p>
        </p:txBody>
      </p:sp>
    </p:spTree>
    <p:extLst>
      <p:ext uri="{BB962C8B-B14F-4D97-AF65-F5344CB8AC3E}">
        <p14:creationId xmlns:p14="http://schemas.microsoft.com/office/powerpoint/2010/main" val="527909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A13A1-3BF0-554E-BBAE-B87C18A24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41" y="2128838"/>
            <a:ext cx="2784436" cy="2867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F410E-A68B-994B-A80F-4371717E89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2128838"/>
            <a:ext cx="3531017" cy="2524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70DBC9-9D61-1647-B341-5DF2EB8E95AA}"/>
              </a:ext>
            </a:extLst>
          </p:cNvPr>
          <p:cNvSpPr txBox="1"/>
          <p:nvPr/>
        </p:nvSpPr>
        <p:spPr>
          <a:xfrm>
            <a:off x="564984" y="5244265"/>
            <a:ext cx="2480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Yellow Accompaniment</a:t>
            </a:r>
          </a:p>
          <a:p>
            <a:pPr algn="ctr"/>
            <a:r>
              <a:rPr lang="en-US" sz="1350" dirty="0"/>
              <a:t> </a:t>
            </a:r>
            <a:r>
              <a:rPr lang="en-US" sz="1350" dirty="0" err="1"/>
              <a:t>Wassily</a:t>
            </a:r>
            <a:r>
              <a:rPr lang="en-US" sz="1350" dirty="0"/>
              <a:t> Kandinsky</a:t>
            </a:r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8F039-A886-AA49-ADA7-28620E413507}"/>
              </a:ext>
            </a:extLst>
          </p:cNvPr>
          <p:cNvSpPr txBox="1"/>
          <p:nvPr/>
        </p:nvSpPr>
        <p:spPr>
          <a:xfrm>
            <a:off x="5030200" y="5116185"/>
            <a:ext cx="26146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Misty Morning</a:t>
            </a:r>
          </a:p>
          <a:p>
            <a:pPr algn="ctr"/>
            <a:r>
              <a:rPr lang="en-US" sz="1350" dirty="0"/>
              <a:t>Painter unknown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CD9B338-88AA-CF42-BDBF-B73BA63E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84" y="410856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Painting with Watercolors</a:t>
            </a:r>
          </a:p>
        </p:txBody>
      </p:sp>
    </p:spTree>
    <p:extLst>
      <p:ext uri="{BB962C8B-B14F-4D97-AF65-F5344CB8AC3E}">
        <p14:creationId xmlns:p14="http://schemas.microsoft.com/office/powerpoint/2010/main" val="386138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7210-B37E-9F42-9ADC-2D9575E8D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Painting with Watercolors:</a:t>
            </a:r>
            <a:br>
              <a:rPr lang="en-US" sz="3200" dirty="0"/>
            </a:br>
            <a:r>
              <a:rPr lang="en-US" sz="3200" dirty="0"/>
              <a:t>Integration of ECD and HIV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4741C-A65A-2E47-9D14-072C6909A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Key activities that everyone can do: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100" dirty="0"/>
              <a:t>Ask questions, don’t be bashful</a:t>
            </a:r>
          </a:p>
          <a:p>
            <a:pPr marL="800100" lvl="1" indent="-457200">
              <a:buFont typeface="Wingdings" pitchFamily="2" charset="2"/>
              <a:buChar char="§"/>
            </a:pPr>
            <a:r>
              <a:rPr lang="en-US" dirty="0"/>
              <a:t>Ensure that children and their families are tested for HIV</a:t>
            </a:r>
          </a:p>
          <a:p>
            <a:pPr marL="800100" lvl="1" indent="-457200">
              <a:buFont typeface="Wingdings" pitchFamily="2" charset="2"/>
              <a:buChar char="§"/>
            </a:pPr>
            <a:r>
              <a:rPr lang="en-US" dirty="0"/>
              <a:t>Ensure that families are staying in care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100" dirty="0"/>
              <a:t>Support families in HIV care as part of ECD activities</a:t>
            </a:r>
          </a:p>
          <a:p>
            <a:pPr marL="800100" lvl="1" indent="-457200">
              <a:buFont typeface="Wingdings" pitchFamily="2" charset="2"/>
              <a:buChar char="§"/>
            </a:pPr>
            <a:r>
              <a:rPr lang="en-US" dirty="0"/>
              <a:t>Ask if they are going to appointments</a:t>
            </a:r>
          </a:p>
          <a:p>
            <a:pPr marL="800100" lvl="1" indent="-457200">
              <a:buFont typeface="Wingdings" pitchFamily="2" charset="2"/>
              <a:buChar char="§"/>
            </a:pPr>
            <a:r>
              <a:rPr lang="en-US" dirty="0"/>
              <a:t>Setup referral systems for families that drop out of care</a:t>
            </a:r>
          </a:p>
          <a:p>
            <a:pPr marL="800100" lvl="1" indent="-457200">
              <a:buFont typeface="Wingdings" pitchFamily="2" charset="2"/>
              <a:buChar char="§"/>
            </a:pPr>
            <a:r>
              <a:rPr lang="en-US" dirty="0"/>
              <a:t>Work with health facilities to identify families that are at risk</a:t>
            </a:r>
          </a:p>
          <a:p>
            <a:pPr marL="800100" lvl="1" indent="-457200">
              <a:buFont typeface="Wingdings" pitchFamily="2" charset="2"/>
              <a:buChar char="§"/>
            </a:pPr>
            <a:r>
              <a:rPr lang="en-US" dirty="0"/>
              <a:t>Know the testing schedules for DNA-PCR and follow-up Rapid HIV testing</a:t>
            </a:r>
          </a:p>
          <a:p>
            <a:pPr marL="800100" lvl="1" indent="-457200">
              <a:buFont typeface="Wingdings" pitchFamily="2" charset="2"/>
              <a:buChar char="§"/>
            </a:pPr>
            <a:r>
              <a:rPr lang="en-US" dirty="0"/>
              <a:t>Find ways to use “wasted time” inpatients in waiting areas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3100" dirty="0"/>
              <a:t>Community norms make a difference – be agents of change</a:t>
            </a:r>
          </a:p>
          <a:p>
            <a:pPr marL="342900" lvl="1" indent="0">
              <a:buNone/>
            </a:pPr>
            <a:endParaRPr lang="en-US" sz="3100" dirty="0"/>
          </a:p>
          <a:p>
            <a:pPr marL="342900" lvl="1" indent="0">
              <a:buNone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28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66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48" y="1042731"/>
            <a:ext cx="6400800" cy="4800600"/>
          </a:xfrm>
          <a:ln>
            <a:solidFill>
              <a:schemeClr val="tx1"/>
            </a:solidFill>
          </a:ln>
        </p:spPr>
      </p:pic>
      <p:pic>
        <p:nvPicPr>
          <p:cNvPr id="25" name="Picture 24" descr="institute_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970" y="5851836"/>
            <a:ext cx="752706" cy="857923"/>
          </a:xfrm>
          <a:prstGeom prst="rect">
            <a:avLst/>
          </a:prstGeom>
          <a:noFill/>
          <a:ln w="571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7" y="5843331"/>
            <a:ext cx="849272" cy="8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:\Users\f\Pictures\personal\HILTON.jp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899" y="5851836"/>
            <a:ext cx="1015863" cy="83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Picture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5" y="5832385"/>
            <a:ext cx="2087880" cy="852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78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8AB9-8B80-E54B-A875-16A243E0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614"/>
          </a:xfrm>
        </p:spPr>
        <p:txBody>
          <a:bodyPr/>
          <a:lstStyle/>
          <a:p>
            <a:pPr algn="ctr"/>
            <a:r>
              <a:rPr lang="en-US" sz="3200" dirty="0"/>
              <a:t>PARTNERS IN HOPE MEDICAL CENTER</a:t>
            </a:r>
            <a:r>
              <a:rPr lang="en-US" u="sng" dirty="0"/>
              <a:t/>
            </a:r>
            <a:br>
              <a:rPr lang="en-US" u="sng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76C77-70AD-BA45-9876-89ECA53D5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4341"/>
            <a:ext cx="8229600" cy="6107368"/>
          </a:xfrm>
        </p:spPr>
        <p:txBody>
          <a:bodyPr>
            <a:normAutofit fontScale="25000" lnSpcReduction="20000"/>
          </a:bodyPr>
          <a:lstStyle/>
          <a:p>
            <a:r>
              <a:rPr lang="en-US" sz="8800" dirty="0"/>
              <a:t>Established in 2004 and has partnered with UCLA School of Medicine since 2006 -  Staffing, Research, Programs</a:t>
            </a:r>
          </a:p>
          <a:p>
            <a:endParaRPr lang="en-US" sz="8800" dirty="0"/>
          </a:p>
          <a:p>
            <a:r>
              <a:rPr lang="en-US" sz="8800" dirty="0"/>
              <a:t>PEPFAR funded HIV Care &amp; Treatment program since 2010</a:t>
            </a:r>
          </a:p>
          <a:p>
            <a:endParaRPr lang="en-US" sz="8800" dirty="0"/>
          </a:p>
          <a:p>
            <a:r>
              <a:rPr lang="en-US" sz="8800" dirty="0"/>
              <a:t>PIH played a large role in the startup of Option B+ in Malawi</a:t>
            </a:r>
          </a:p>
          <a:p>
            <a:r>
              <a:rPr lang="en-US" sz="8800" dirty="0"/>
              <a:t>	91 sites supported, over 3000 health care workers trained.</a:t>
            </a:r>
          </a:p>
          <a:p>
            <a:endParaRPr lang="en-US" sz="8800" dirty="0"/>
          </a:p>
          <a:p>
            <a:r>
              <a:rPr lang="en-US" sz="8800" dirty="0"/>
              <a:t>Currently working in 101 facilities in eight districts in Malawi providing HIV Care &amp; Treatment support to the MoH</a:t>
            </a:r>
          </a:p>
          <a:p>
            <a:endParaRPr lang="en-US" sz="8800" dirty="0"/>
          </a:p>
          <a:p>
            <a:r>
              <a:rPr lang="en-US" sz="8800" dirty="0"/>
              <a:t>Prominent role in diagnostics</a:t>
            </a:r>
          </a:p>
          <a:p>
            <a:pPr lvl="2"/>
            <a:r>
              <a:rPr lang="en-US" sz="8800" dirty="0"/>
              <a:t>TB Diagnostics</a:t>
            </a:r>
          </a:p>
          <a:p>
            <a:pPr lvl="2"/>
            <a:r>
              <a:rPr lang="en-US" sz="8800" dirty="0"/>
              <a:t>Viral load testing (largest lab in Malawi)</a:t>
            </a:r>
          </a:p>
          <a:p>
            <a:pPr lvl="2"/>
            <a:r>
              <a:rPr lang="en-US" sz="8800" dirty="0"/>
              <a:t>Set up 3</a:t>
            </a:r>
            <a:r>
              <a:rPr lang="en-US" sz="8800" baseline="30000" dirty="0"/>
              <a:t>rd</a:t>
            </a:r>
            <a:r>
              <a:rPr lang="en-US" sz="8800" dirty="0"/>
              <a:t> Line ART and Genotyping program for the MoH</a:t>
            </a:r>
          </a:p>
          <a:p>
            <a:pPr marL="0" indent="0" algn="ctr">
              <a:buNone/>
            </a:pPr>
            <a:endParaRPr lang="en-US" sz="8800" dirty="0"/>
          </a:p>
          <a:p>
            <a:pPr marL="0" indent="0" algn="ctr">
              <a:buNone/>
            </a:pPr>
            <a:r>
              <a:rPr lang="en-US" sz="8800" dirty="0"/>
              <a:t>Hilton Partner since 2015</a:t>
            </a:r>
          </a:p>
          <a:p>
            <a:pPr lvl="2"/>
            <a:endParaRPr lang="en-US" sz="8800" dirty="0"/>
          </a:p>
          <a:p>
            <a:pPr marL="685800" lvl="2" indent="0">
              <a:buNone/>
            </a:pPr>
            <a:endParaRPr lang="en-US" sz="8800" dirty="0"/>
          </a:p>
          <a:p>
            <a:pPr lvl="2"/>
            <a:endParaRPr lang="en-US" sz="8800" dirty="0"/>
          </a:p>
          <a:p>
            <a:pPr marL="685800" lvl="2" indent="0">
              <a:buNone/>
            </a:pPr>
            <a:endParaRPr lang="en-US" sz="8800" dirty="0"/>
          </a:p>
          <a:p>
            <a:pPr marL="685800" lvl="2" indent="0">
              <a:buNone/>
            </a:pPr>
            <a:endParaRPr lang="en-US" sz="8800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70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FFD7-4AB9-334B-BEBA-D5FB3032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IMPACT OF THE HIV EPIDEMIC ON </a:t>
            </a:r>
            <a:br>
              <a:rPr lang="en-US" sz="3200" dirty="0"/>
            </a:br>
            <a:r>
              <a:rPr lang="en-US" sz="3200" dirty="0"/>
              <a:t>HEALTH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7FCD5-5C8F-7A46-A46E-672F47F45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Ministry of Health focus on HIV creates gaps in other necessary programs</a:t>
            </a:r>
          </a:p>
          <a:p>
            <a:r>
              <a:rPr lang="en-US" sz="2200" dirty="0"/>
              <a:t>Impact of PEPFAR is particularly important given the new focus on epidemic control and decreasing support for other important services</a:t>
            </a:r>
          </a:p>
          <a:p>
            <a:r>
              <a:rPr lang="en-US" sz="2200" dirty="0"/>
              <a:t>Funding is rarely pushed to programs that only have long-term measurable outcomes</a:t>
            </a:r>
          </a:p>
          <a:p>
            <a:r>
              <a:rPr lang="en-US" sz="2200" dirty="0"/>
              <a:t>Easy to measure DNA-PCR testing, but harder to measure the number of children that are able to meet their life goals</a:t>
            </a:r>
          </a:p>
        </p:txBody>
      </p:sp>
    </p:spTree>
    <p:extLst>
      <p:ext uri="{BB962C8B-B14F-4D97-AF65-F5344CB8AC3E}">
        <p14:creationId xmlns:p14="http://schemas.microsoft.com/office/powerpoint/2010/main" val="365971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3566-0EB7-904F-ACAA-AE32FC1C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73" y="478330"/>
            <a:ext cx="8047020" cy="680165"/>
          </a:xfrm>
        </p:spPr>
        <p:txBody>
          <a:bodyPr/>
          <a:lstStyle/>
          <a:p>
            <a:pPr algn="ctr"/>
            <a:r>
              <a:rPr lang="en-US" sz="3200" dirty="0"/>
              <a:t>OUTCOMES OF THE EID PROGRAM IN MALAWI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24300-D1CA-6444-B03D-A95230B395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337" y="3360867"/>
            <a:ext cx="6742247" cy="25222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FE74B4-D2AD-8849-8E95-696F9AB91E75}"/>
              </a:ext>
            </a:extLst>
          </p:cNvPr>
          <p:cNvSpPr/>
          <p:nvPr/>
        </p:nvSpPr>
        <p:spPr>
          <a:xfrm>
            <a:off x="3949450" y="6076757"/>
            <a:ext cx="5089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dvTT7b515deb"/>
              </a:rPr>
              <a:t>Haas AD et al. </a:t>
            </a:r>
            <a:r>
              <a:rPr lang="en-US" sz="1200" dirty="0">
                <a:latin typeface="AdvTT06f3545d.I"/>
              </a:rPr>
              <a:t>Journal of the International AIDS Society </a:t>
            </a:r>
            <a:r>
              <a:rPr lang="en-US" sz="1200" dirty="0">
                <a:latin typeface="AdvTT7b515deb"/>
              </a:rPr>
              <a:t>2017, </a:t>
            </a:r>
            <a:r>
              <a:rPr lang="en-US" sz="1200" dirty="0">
                <a:latin typeface="AdvTT2ffda40f.B"/>
              </a:rPr>
              <a:t>20</a:t>
            </a:r>
            <a:r>
              <a:rPr lang="en-US" sz="1200" dirty="0">
                <a:latin typeface="AdvTT7b515deb"/>
              </a:rPr>
              <a:t>:21947 http://</a:t>
            </a:r>
            <a:r>
              <a:rPr lang="en-US" sz="1200" dirty="0" err="1">
                <a:latin typeface="AdvTT7b515deb"/>
              </a:rPr>
              <a:t>www.jiasociety.org</a:t>
            </a:r>
            <a:r>
              <a:rPr lang="en-US" sz="1200" dirty="0">
                <a:latin typeface="AdvTT7b515deb"/>
              </a:rPr>
              <a:t>/</a:t>
            </a:r>
            <a:r>
              <a:rPr lang="en-US" sz="1200" dirty="0" err="1">
                <a:latin typeface="AdvTT7b515deb"/>
              </a:rPr>
              <a:t>index.php</a:t>
            </a:r>
            <a:r>
              <a:rPr lang="en-US" sz="1200" dirty="0">
                <a:latin typeface="AdvTT7b515deb"/>
              </a:rPr>
              <a:t>/</a:t>
            </a:r>
            <a:r>
              <a:rPr lang="en-US" sz="1200" dirty="0" err="1">
                <a:latin typeface="AdvTT7b515deb"/>
              </a:rPr>
              <a:t>jias</a:t>
            </a:r>
            <a:r>
              <a:rPr lang="en-US" sz="1200" dirty="0">
                <a:latin typeface="AdvTT7b515deb"/>
              </a:rPr>
              <a:t>/article/view/21947 | http://</a:t>
            </a:r>
            <a:r>
              <a:rPr lang="en-US" sz="1200" dirty="0" err="1">
                <a:latin typeface="AdvTT7b515deb"/>
              </a:rPr>
              <a:t>dx.doi.org</a:t>
            </a:r>
            <a:r>
              <a:rPr lang="en-US" sz="1200" dirty="0">
                <a:latin typeface="AdvTT7b515deb"/>
              </a:rPr>
              <a:t>/10.7448/IAS.20.1.21947 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7D8D5-B3AE-DD4A-A77E-D63B245B7A29}"/>
              </a:ext>
            </a:extLst>
          </p:cNvPr>
          <p:cNvSpPr txBox="1"/>
          <p:nvPr/>
        </p:nvSpPr>
        <p:spPr>
          <a:xfrm>
            <a:off x="1468041" y="1428318"/>
            <a:ext cx="545425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11,285 exposed Infants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82% born to mothers on ART (Option B+)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2.6% with known HIV transmission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At 30 months of age 57.9% were lost to follow-up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Estimated 5.3% infected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5791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32A6C-1468-4F40-9168-D39B04610067}"/>
              </a:ext>
            </a:extLst>
          </p:cNvPr>
          <p:cNvSpPr txBox="1"/>
          <p:nvPr/>
        </p:nvSpPr>
        <p:spPr>
          <a:xfrm>
            <a:off x="1999282" y="258918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E8C96-4446-3948-8F5E-14A71CAA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82" y="274638"/>
            <a:ext cx="8784236" cy="1143000"/>
          </a:xfrm>
        </p:spPr>
        <p:txBody>
          <a:bodyPr>
            <a:noAutofit/>
          </a:bodyPr>
          <a:lstStyle/>
          <a:p>
            <a:r>
              <a:rPr lang="en-US" sz="3200" dirty="0"/>
              <a:t>CLINICAL IMPORTANCE OF DOING MORE </a:t>
            </a:r>
            <a:br>
              <a:rPr lang="en-US" sz="3200" dirty="0"/>
            </a:br>
            <a:r>
              <a:rPr lang="en-US" sz="3200" dirty="0"/>
              <a:t>THAN JUST HIV 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B03A5A-E8A4-0143-9F8B-3A9ABF580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58" y="1533511"/>
            <a:ext cx="6039641" cy="4496127"/>
          </a:xfrm>
        </p:spPr>
        <p:txBody>
          <a:bodyPr>
            <a:noAutofit/>
          </a:bodyPr>
          <a:lstStyle/>
          <a:p>
            <a:r>
              <a:rPr lang="en-US" sz="2200" dirty="0"/>
              <a:t>Importance in other health settings to ensure that families learn how to foster brain and physical development and for children to develop as much as possible.</a:t>
            </a:r>
          </a:p>
          <a:p>
            <a:endParaRPr lang="en-US" sz="2200" dirty="0"/>
          </a:p>
          <a:p>
            <a:r>
              <a:rPr lang="en-US" sz="2200" dirty="0"/>
              <a:t>Easy to win the battle and lose the war</a:t>
            </a:r>
          </a:p>
          <a:p>
            <a:endParaRPr lang="en-US" sz="2200" dirty="0"/>
          </a:p>
          <a:p>
            <a:r>
              <a:rPr lang="en-US" sz="2200" dirty="0"/>
              <a:t>High income countries provide developmental support for children at risk for delays due to other illnesses: Oncology, chronic diseases, genetic diseases, etc. as part of holistic healthcare.</a:t>
            </a:r>
          </a:p>
          <a:p>
            <a:pPr marL="0" indent="0">
              <a:buNone/>
            </a:pPr>
            <a:r>
              <a:rPr lang="en-US" sz="2200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5C2CA-C4D4-AC45-B029-495481352501}"/>
              </a:ext>
            </a:extLst>
          </p:cNvPr>
          <p:cNvSpPr txBox="1"/>
          <p:nvPr/>
        </p:nvSpPr>
        <p:spPr>
          <a:xfrm>
            <a:off x="1016999" y="6029639"/>
            <a:ext cx="548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ECD is not on the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A33DA-22BE-0B44-BB18-F4AE8765E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393" y="4717748"/>
            <a:ext cx="2476607" cy="19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6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CEF2-8AEA-6842-8218-EE4A1EDB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1270"/>
            <a:ext cx="8216092" cy="140740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SOCIAL DISEASES </a:t>
            </a:r>
            <a:br>
              <a:rPr lang="en-US" sz="3200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88DBA-7F06-C84D-91AF-96A1E7B32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50" y="1878675"/>
            <a:ext cx="8229600" cy="4525963"/>
          </a:xfrm>
        </p:spPr>
        <p:txBody>
          <a:bodyPr/>
          <a:lstStyle/>
          <a:p>
            <a:r>
              <a:rPr lang="en-US" sz="2200" dirty="0">
                <a:solidFill>
                  <a:prstClr val="black"/>
                </a:solidFill>
              </a:rPr>
              <a:t>Don’t go away because of better medicines, although it does help!</a:t>
            </a:r>
            <a:endParaRPr lang="en-US" sz="2200" dirty="0"/>
          </a:p>
          <a:p>
            <a:r>
              <a:rPr lang="en-US" sz="2200" dirty="0"/>
              <a:t>Multiple inputs/Multiple outputs </a:t>
            </a:r>
          </a:p>
          <a:p>
            <a:r>
              <a:rPr lang="en-US" sz="2200" dirty="0"/>
              <a:t>Epidemic Control if not monitored carefully can lead to focused outcomes but may miss out on other necessary inputs that  are critical to control the epidemic over the long term</a:t>
            </a:r>
          </a:p>
          <a:p>
            <a:r>
              <a:rPr lang="en-US" sz="2200" dirty="0"/>
              <a:t>Most importantly, we can miss opportunities to improve overall health due to myopia</a:t>
            </a:r>
          </a:p>
          <a:p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67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2FC9-7A92-604A-9E09-C30D10857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792"/>
          </a:xfrm>
        </p:spPr>
        <p:txBody>
          <a:bodyPr/>
          <a:lstStyle/>
          <a:p>
            <a:r>
              <a:rPr lang="en-US" sz="3200" dirty="0"/>
              <a:t>Challenges for Care and Treatment Teams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050F1-99F4-1346-9888-3469F2F2B2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C&amp;T Teams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AAEC92-A213-4048-BBA9-326D4089E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680080"/>
              </p:ext>
            </p:extLst>
          </p:nvPr>
        </p:nvGraphicFramePr>
        <p:xfrm>
          <a:off x="590434" y="958806"/>
          <a:ext cx="7963131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0435">
                  <a:extLst>
                    <a:ext uri="{9D8B030D-6E8A-4147-A177-3AD203B41FA5}">
                      <a16:colId xmlns:a16="http://schemas.microsoft.com/office/drawing/2014/main" val="2461408345"/>
                    </a:ext>
                  </a:extLst>
                </a:gridCol>
                <a:gridCol w="3862696">
                  <a:extLst>
                    <a:ext uri="{9D8B030D-6E8A-4147-A177-3AD203B41FA5}">
                      <a16:colId xmlns:a16="http://schemas.microsoft.com/office/drawing/2014/main" val="452204871"/>
                    </a:ext>
                  </a:extLst>
                </a:gridCol>
              </a:tblGrid>
              <a:tr h="4462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97154"/>
                  </a:ext>
                </a:extLst>
              </a:tr>
              <a:tr h="11603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VERTICAL PROGRAMS</a:t>
                      </a:r>
                      <a:r>
                        <a:rPr lang="en-US" dirty="0"/>
                        <a:t>: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Multiple visits for health services due to lack of integration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Expand access to other health services  (e.g. non-communicable diseases)  to encourage patients to access their clinic </a:t>
                      </a:r>
                      <a:r>
                        <a:rPr lang="en-US"/>
                        <a:t>which will lead </a:t>
                      </a:r>
                      <a:r>
                        <a:rPr lang="en-US" dirty="0"/>
                        <a:t>to better health.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379577"/>
                  </a:ext>
                </a:extLst>
              </a:tr>
              <a:tr h="1160374">
                <a:tc>
                  <a:txBody>
                    <a:bodyPr/>
                    <a:lstStyle/>
                    <a:p>
                      <a:r>
                        <a:rPr lang="en-US" b="1" dirty="0"/>
                        <a:t>MEN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Don’t  feel comfortable coming to the clinic (implies HIV+ status)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Create other reasons to come the clinic.  Encourage men to come to clinics with their wives and young children, NCD Clinics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634065"/>
                  </a:ext>
                </a:extLst>
              </a:tr>
              <a:tr h="8925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LIMITED SPACE</a:t>
                      </a:r>
                    </a:p>
                    <a:p>
                      <a:r>
                        <a:rPr lang="en-US" dirty="0"/>
                        <a:t>Long waits for healthcare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Community ART Distribution</a:t>
                      </a:r>
                    </a:p>
                    <a:p>
                      <a:r>
                        <a:rPr lang="en-US" dirty="0"/>
                        <a:t>Differentiated Service Delivery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140342"/>
                  </a:ext>
                </a:extLst>
              </a:tr>
              <a:tr h="8925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MESSAGING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Insufficient time to provide comprehensive health messages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Strengthen community messaging.  Often needs an outsider to start the  the process of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861786"/>
                  </a:ext>
                </a:extLst>
              </a:tr>
              <a:tr h="62481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EXPOSED  INFANT CARE/DIAGNOSIS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Strengthen Mother-Infant Pair Clinics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47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40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0C01-3B4F-8544-8ED2-62ECB8F2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Integration of ECD and HIV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8E2B3-8ADB-404E-9873-823AAB90B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The problems are the same!</a:t>
            </a:r>
          </a:p>
          <a:p>
            <a:r>
              <a:rPr lang="en-US" sz="2200" dirty="0"/>
              <a:t>Mothers need support from other mothers</a:t>
            </a:r>
          </a:p>
          <a:p>
            <a:r>
              <a:rPr lang="en-US" sz="2200" dirty="0"/>
              <a:t>Husbands need support from other husbands</a:t>
            </a:r>
          </a:p>
          <a:p>
            <a:r>
              <a:rPr lang="en-US" sz="2200" dirty="0"/>
              <a:t>Husbands and mothers need to support each other</a:t>
            </a:r>
          </a:p>
          <a:p>
            <a:r>
              <a:rPr lang="en-US" sz="2200" dirty="0"/>
              <a:t>Parents can rally around their children</a:t>
            </a:r>
          </a:p>
          <a:p>
            <a:r>
              <a:rPr lang="en-US" sz="2200" dirty="0"/>
              <a:t>HIV programs are pushing to increase men’s access to care, but men are scared go to health facilities. (unpublished data)</a:t>
            </a:r>
          </a:p>
          <a:p>
            <a:r>
              <a:rPr lang="en-US" sz="2200" dirty="0"/>
              <a:t>Getting men into HIV care is critical, but we have to drive community norms that lead parents to do the right thing.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23510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8790</TotalTime>
  <Words>1479</Words>
  <Application>Microsoft Office PowerPoint</Application>
  <PresentationFormat>On-screen Show (4:3)</PresentationFormat>
  <Paragraphs>227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ＭＳ Ｐゴシック</vt:lpstr>
      <vt:lpstr>Abadi MT Condensed Light</vt:lpstr>
      <vt:lpstr>AdvTT06f3545d.I</vt:lpstr>
      <vt:lpstr>AdvTT2ffda40f.B</vt:lpstr>
      <vt:lpstr>AdvTT7b515deb</vt:lpstr>
      <vt:lpstr>Arial</vt:lpstr>
      <vt:lpstr>Arial Narrow</vt:lpstr>
      <vt:lpstr>Calibri</vt:lpstr>
      <vt:lpstr>Calibri Light</vt:lpstr>
      <vt:lpstr>Times New Roman</vt:lpstr>
      <vt:lpstr>Wingdings</vt:lpstr>
      <vt:lpstr>3_Office Theme</vt:lpstr>
      <vt:lpstr>Office Theme</vt:lpstr>
      <vt:lpstr> ECD: Lessons from an HIV Care and Treatment Partner Evelyn Udedi and Alan Schooley, MD July 22, 2018 </vt:lpstr>
      <vt:lpstr>CONFLICT OF INTEREST</vt:lpstr>
      <vt:lpstr>PARTNERS IN HOPE MEDICAL CENTER </vt:lpstr>
      <vt:lpstr>IMPACT OF THE HIV EPIDEMIC ON  HEALTH SYSTEMS</vt:lpstr>
      <vt:lpstr>OUTCOMES OF THE EID PROGRAM IN MALAWI</vt:lpstr>
      <vt:lpstr>CLINICAL IMPORTANCE OF DOING MORE  THAN JUST HIV CARE</vt:lpstr>
      <vt:lpstr>SOCIAL DISEASES  </vt:lpstr>
      <vt:lpstr>Challenges for Care and Treatment Teams</vt:lpstr>
      <vt:lpstr>Integration of ECD and HIV Care</vt:lpstr>
      <vt:lpstr>Early Childhood Development in Malawi </vt:lpstr>
      <vt:lpstr> Integrating Early Childhood Development into  Option B+ in Malawi  </vt:lpstr>
      <vt:lpstr>BACKGROUND</vt:lpstr>
      <vt:lpstr>PROJECT OBJECTIVES</vt:lpstr>
      <vt:lpstr>Methods</vt:lpstr>
      <vt:lpstr>RESULTS – Phase 1</vt:lpstr>
      <vt:lpstr>Change in ECD related Variables at the End of the Program (Data from Home Visit and Questionnaire)</vt:lpstr>
      <vt:lpstr>MINISTRY OF HEALTH SUPPORT</vt:lpstr>
      <vt:lpstr>LESSONS LEARNED</vt:lpstr>
      <vt:lpstr>Expert Client Model</vt:lpstr>
      <vt:lpstr>PowerPoint Presentation</vt:lpstr>
      <vt:lpstr>MIP Clinics (Model 1)</vt:lpstr>
      <vt:lpstr>ECD in the community (Model 2)</vt:lpstr>
      <vt:lpstr>Invites for community to come the facility (Model 3)</vt:lpstr>
      <vt:lpstr> Painting with Watercolors</vt:lpstr>
      <vt:lpstr>Painting with Watercolors: Integration of ECD and HIV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SPARK Dashboard &amp; Narrative Template</dc:title>
  <dc:creator>Apple 1</dc:creator>
  <cp:lastModifiedBy>Daphnée Blanc</cp:lastModifiedBy>
  <cp:revision>236</cp:revision>
  <dcterms:created xsi:type="dcterms:W3CDTF">2017-01-26T15:15:54Z</dcterms:created>
  <dcterms:modified xsi:type="dcterms:W3CDTF">2018-07-21T14:05:51Z</dcterms:modified>
</cp:coreProperties>
</file>